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1" autoAdjust="0"/>
    <p:restoredTop sz="86470" autoAdjust="0"/>
  </p:normalViewPr>
  <p:slideViewPr>
    <p:cSldViewPr snapToGrid="0" snapToObjects="1">
      <p:cViewPr>
        <p:scale>
          <a:sx n="33" d="100"/>
          <a:sy n="33" d="100"/>
        </p:scale>
        <p:origin x="114" y="-876"/>
      </p:cViewPr>
      <p:guideLst>
        <p:guide orient="horz" pos="13824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201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856F1-828A-4E20-9B9A-52EE86EEF99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9A288-AAA0-46C0-90D2-188F450C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6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9A288-AAA0-46C0-90D2-188F450C1B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40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 Demon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64882" y="487680"/>
            <a:ext cx="21802318" cy="2509520"/>
          </a:xfrm>
        </p:spPr>
        <p:txBody>
          <a:bodyPr>
            <a:normAutofit/>
          </a:bodyPr>
          <a:lstStyle>
            <a:lvl1pPr marL="0" indent="0" algn="ctr">
              <a:buNone/>
              <a:defRPr sz="9600" b="1" baseline="0">
                <a:solidFill>
                  <a:schemeClr val="tx1"/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Poster Title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457200" y="4038601"/>
            <a:ext cx="31983363" cy="36118800"/>
          </a:xfrm>
          <a:prstGeom prst="rect">
            <a:avLst/>
          </a:prstGeom>
          <a:noFill/>
          <a:ln w="1270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554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abling Techn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226562"/>
            <a:ext cx="31953200" cy="37581838"/>
          </a:xfrm>
          <a:ln w="38100" cmpd="sng">
            <a:solidFill>
              <a:srgbClr val="008000"/>
            </a:solidFill>
            <a:round/>
          </a:ln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098562" y="406400"/>
            <a:ext cx="21031200" cy="2743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Poster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3149600"/>
            <a:ext cx="319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Poster Authors</a:t>
            </a:r>
          </a:p>
        </p:txBody>
      </p:sp>
    </p:spTree>
    <p:extLst>
      <p:ext uri="{BB962C8B-B14F-4D97-AF65-F5344CB8AC3E}">
        <p14:creationId xmlns:p14="http://schemas.microsoft.com/office/powerpoint/2010/main" val="75794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undamental 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4226562"/>
            <a:ext cx="31953200" cy="37581838"/>
          </a:xfrm>
          <a:ln w="38100" cmpd="sng">
            <a:solidFill>
              <a:srgbClr val="FF0000"/>
            </a:solidFill>
            <a:round/>
          </a:ln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098562" y="406400"/>
            <a:ext cx="21031200" cy="2743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Poster Title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06400" y="3149600"/>
            <a:ext cx="3195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Poster Authors</a:t>
            </a:r>
          </a:p>
        </p:txBody>
      </p:sp>
    </p:spTree>
    <p:extLst>
      <p:ext uri="{BB962C8B-B14F-4D97-AF65-F5344CB8AC3E}">
        <p14:creationId xmlns:p14="http://schemas.microsoft.com/office/powerpoint/2010/main" val="7579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 U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68880" y="13634723"/>
            <a:ext cx="27980640" cy="9408160"/>
          </a:xfrm>
        </p:spPr>
        <p:txBody>
          <a:bodyPr/>
          <a:lstStyle/>
          <a:p>
            <a:r>
              <a:rPr lang="en-US" dirty="0" smtClean="0"/>
              <a:t>Red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C71A0251-E737-7040-B274-306D922446D0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667E5A9E-778C-F04B-9B8C-D0025EFD2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tif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11" Type="http://schemas.openxmlformats.org/officeDocument/2006/relationships/image" Target="../media/image6.png"/><Relationship Id="rId5" Type="http://schemas.openxmlformats.org/officeDocument/2006/relationships/theme" Target="../theme/theme1.xml"/><Relationship Id="rId15" Type="http://schemas.openxmlformats.org/officeDocument/2006/relationships/image" Target="../media/image10.png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Relationship Id="rId14" Type="http://schemas.openxmlformats.org/officeDocument/2006/relationships/image" Target="../media/image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75600" y="416566"/>
            <a:ext cx="21031200" cy="27432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dirty="0" smtClean="0"/>
              <a:t>Poster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566" y="16357600"/>
            <a:ext cx="31986859" cy="14224000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freedm-clr-cmyk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96900"/>
            <a:ext cx="6946186" cy="2377440"/>
          </a:xfrm>
          <a:prstGeom prst="rect">
            <a:avLst/>
          </a:prstGeom>
        </p:spPr>
      </p:pic>
      <p:pic>
        <p:nvPicPr>
          <p:cNvPr id="8" name="Picture 7" descr="nsf1.t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992" y="416566"/>
            <a:ext cx="2727434" cy="27432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6366867" y="21237714"/>
            <a:ext cx="184666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7" name="Shape 165"/>
          <p:cNvPicPr preferRelativeResize="0">
            <a:picLocks noChangeAspect="1"/>
          </p:cNvPicPr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25349200" y="4311650"/>
            <a:ext cx="7268004" cy="64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ETH-Log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534" y="40668404"/>
            <a:ext cx="2743200" cy="2743200"/>
          </a:xfrm>
          <a:prstGeom prst="rect">
            <a:avLst/>
          </a:prstGeom>
        </p:spPr>
      </p:pic>
      <p:pic>
        <p:nvPicPr>
          <p:cNvPr id="20" name="Picture 19" descr="image_preview.jpe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66" y="40668404"/>
            <a:ext cx="4125113" cy="2743200"/>
          </a:xfrm>
          <a:prstGeom prst="rect">
            <a:avLst/>
          </a:prstGeom>
        </p:spPr>
      </p:pic>
      <p:pic>
        <p:nvPicPr>
          <p:cNvPr id="21" name="Picture 20" descr="RWTHApp1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611" y="40668404"/>
            <a:ext cx="2743200" cy="2743200"/>
          </a:xfrm>
          <a:prstGeom prst="rect">
            <a:avLst/>
          </a:prstGeom>
        </p:spPr>
      </p:pic>
      <p:pic>
        <p:nvPicPr>
          <p:cNvPr id="22" name="Picture 21" descr="528ce353605a8.imag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4575" y="40668404"/>
            <a:ext cx="3657600" cy="2743200"/>
          </a:xfrm>
          <a:prstGeom prst="rect">
            <a:avLst/>
          </a:prstGeom>
        </p:spPr>
      </p:pic>
      <p:pic>
        <p:nvPicPr>
          <p:cNvPr id="23" name="Picture 22" descr="FSU_Seal_NewColors_0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94" y="40668404"/>
            <a:ext cx="2743200" cy="2743200"/>
          </a:xfrm>
          <a:prstGeom prst="rect">
            <a:avLst/>
          </a:prstGeom>
        </p:spPr>
      </p:pic>
      <p:pic>
        <p:nvPicPr>
          <p:cNvPr id="24" name="Picture 23" descr="Missouri_SandT_356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825" y="40668404"/>
            <a:ext cx="2467428" cy="27432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593" y="40668404"/>
            <a:ext cx="555987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4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0" r:id="rId4"/>
  </p:sldLayoutIdLst>
  <p:txStyles>
    <p:titleStyle>
      <a:lvl1pPr algn="ctr" defTabSz="2194560" rtl="0" eaLnBrk="1" latinLnBrk="0" hangingPunct="1">
        <a:spcBef>
          <a:spcPct val="0"/>
        </a:spcBef>
        <a:buNone/>
        <a:defRPr sz="10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Univers 45 Light"/>
          <a:ea typeface="+mn-ea"/>
          <a:cs typeface="Univers 45 Light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Univers 45 Light"/>
          <a:ea typeface="+mn-ea"/>
          <a:cs typeface="Univers 45 Light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Univers 45 Light"/>
          <a:ea typeface="+mn-ea"/>
          <a:cs typeface="Univers 45 Light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Univers 45 Light"/>
          <a:ea typeface="+mn-ea"/>
          <a:cs typeface="Univers 45 Light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Univers 45 Light"/>
          <a:ea typeface="+mn-ea"/>
          <a:cs typeface="Univers 45 Light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png"/><Relationship Id="rId18" Type="http://schemas.openxmlformats.org/officeDocument/2006/relationships/image" Target="../media/image25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6.emf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12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29.png"/><Relationship Id="rId5" Type="http://schemas.openxmlformats.org/officeDocument/2006/relationships/image" Target="../media/image14.png"/><Relationship Id="rId15" Type="http://schemas.openxmlformats.org/officeDocument/2006/relationships/image" Target="../media/image24.emf"/><Relationship Id="rId23" Type="http://schemas.openxmlformats.org/officeDocument/2006/relationships/image" Target="../media/image28.png"/><Relationship Id="rId10" Type="http://schemas.openxmlformats.org/officeDocument/2006/relationships/image" Target="../media/image19.png"/><Relationship Id="rId19" Type="http://schemas.openxmlformats.org/officeDocument/2006/relationships/oleObject" Target="../embeddings/oleObject2.bin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1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37885" y="8519438"/>
            <a:ext cx="578179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0999" y="422993"/>
            <a:ext cx="20122656" cy="2049671"/>
          </a:xfrm>
        </p:spPr>
        <p:txBody>
          <a:bodyPr>
            <a:noAutofit/>
          </a:bodyPr>
          <a:lstStyle/>
          <a:p>
            <a:r>
              <a:rPr lang="en-US" altLang="en-US" sz="6000" dirty="0" smtClean="0">
                <a:latin typeface="+mj-lt"/>
              </a:rPr>
              <a:t>Y8.FS2.6: Dynamic </a:t>
            </a:r>
            <a:r>
              <a:rPr lang="en-US" altLang="en-US" sz="6000" dirty="0">
                <a:latin typeface="+mj-lt"/>
              </a:rPr>
              <a:t>Phasor-based Robust PI Control of </a:t>
            </a:r>
            <a:r>
              <a:rPr lang="en-US" altLang="en-US" sz="6000" dirty="0" smtClean="0">
                <a:latin typeface="+mj-lt"/>
              </a:rPr>
              <a:t>Solid State Transformer</a:t>
            </a:r>
            <a:endParaRPr lang="en-US" sz="6000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12290" y="4087508"/>
            <a:ext cx="4795837" cy="1323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Objective:</a:t>
            </a:r>
          </a:p>
        </p:txBody>
      </p:sp>
      <p:sp>
        <p:nvSpPr>
          <p:cNvPr id="7" name="TextBox 24"/>
          <p:cNvSpPr txBox="1">
            <a:spLocks noChangeArrowheads="1"/>
          </p:cNvSpPr>
          <p:nvPr/>
        </p:nvSpPr>
        <p:spPr bwMode="auto">
          <a:xfrm>
            <a:off x="539828" y="10281305"/>
            <a:ext cx="9229725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Technical Approach:</a:t>
            </a: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527538" y="15809302"/>
            <a:ext cx="8077200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Accomplishments:</a:t>
            </a:r>
          </a:p>
        </p:txBody>
      </p:sp>
      <p:sp>
        <p:nvSpPr>
          <p:cNvPr id="9" name="TextBox 26"/>
          <p:cNvSpPr txBox="1">
            <a:spLocks noChangeArrowheads="1"/>
          </p:cNvSpPr>
          <p:nvPr/>
        </p:nvSpPr>
        <p:spPr bwMode="auto">
          <a:xfrm>
            <a:off x="457200" y="28680130"/>
            <a:ext cx="5049837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Next Steps:</a:t>
            </a:r>
          </a:p>
        </p:txBody>
      </p:sp>
      <p:sp>
        <p:nvSpPr>
          <p:cNvPr id="10" name="TextBox 27"/>
          <p:cNvSpPr txBox="1">
            <a:spLocks noChangeArrowheads="1"/>
          </p:cNvSpPr>
          <p:nvPr/>
        </p:nvSpPr>
        <p:spPr bwMode="auto">
          <a:xfrm>
            <a:off x="496888" y="34737537"/>
            <a:ext cx="7580312" cy="132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>
              <a:defRPr sz="8000" b="1" u="sng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dirty="0"/>
              <a:t>Potential Impact:</a:t>
            </a:r>
          </a:p>
        </p:txBody>
      </p:sp>
      <p:sp>
        <p:nvSpPr>
          <p:cNvPr id="11" name="Oval 1"/>
          <p:cNvSpPr>
            <a:spLocks noChangeArrowheads="1"/>
          </p:cNvSpPr>
          <p:nvPr/>
        </p:nvSpPr>
        <p:spPr bwMode="auto">
          <a:xfrm rot="21249617">
            <a:off x="27105589" y="9116564"/>
            <a:ext cx="1039812" cy="7016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389438"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" name="Text Box 75"/>
          <p:cNvSpPr txBox="1">
            <a:spLocks noChangeArrowheads="1"/>
          </p:cNvSpPr>
          <p:nvPr/>
        </p:nvSpPr>
        <p:spPr bwMode="auto">
          <a:xfrm>
            <a:off x="8593042" y="2473233"/>
            <a:ext cx="2031841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389438" eaLnBrk="1" hangingPunct="1"/>
            <a:r>
              <a:rPr lang="en-US" altLang="en-US" sz="4400" dirty="0" smtClean="0">
                <a:latin typeface="Calibri" pitchFamily="34" charset="0"/>
              </a:rPr>
              <a:t>M Monika, R. </a:t>
            </a:r>
            <a:r>
              <a:rPr lang="en-US" altLang="en-US" sz="4400" dirty="0" err="1" smtClean="0">
                <a:latin typeface="Calibri" pitchFamily="34" charset="0"/>
              </a:rPr>
              <a:t>Meshram</a:t>
            </a:r>
            <a:r>
              <a:rPr lang="en-US" altLang="en-US" sz="4400" dirty="0" smtClean="0">
                <a:latin typeface="Calibri" pitchFamily="34" charset="0"/>
              </a:rPr>
              <a:t>, M </a:t>
            </a:r>
            <a:r>
              <a:rPr lang="en-US" altLang="en-US" sz="4400" dirty="0" err="1" smtClean="0">
                <a:latin typeface="Calibri" pitchFamily="34" charset="0"/>
              </a:rPr>
              <a:t>Rane</a:t>
            </a:r>
            <a:endParaRPr lang="en-US" altLang="en-US" sz="4400" dirty="0" smtClean="0">
              <a:latin typeface="Calibri" pitchFamily="34" charset="0"/>
            </a:endParaRPr>
          </a:p>
          <a:p>
            <a:pPr algn="ctr" defTabSz="4389438" eaLnBrk="1" hangingPunct="1"/>
            <a:r>
              <a:rPr lang="en-US" altLang="en-US" sz="4400" dirty="0" smtClean="0">
                <a:latin typeface="Calibri" pitchFamily="34" charset="0"/>
              </a:rPr>
              <a:t>S</a:t>
            </a:r>
            <a:r>
              <a:rPr lang="en-US" altLang="en-US" sz="4400" dirty="0">
                <a:latin typeface="Calibri" pitchFamily="34" charset="0"/>
              </a:rPr>
              <a:t>. </a:t>
            </a:r>
            <a:r>
              <a:rPr lang="en-US" altLang="en-US" sz="4400" dirty="0" smtClean="0">
                <a:latin typeface="Calibri" pitchFamily="34" charset="0"/>
              </a:rPr>
              <a:t>Wagh </a:t>
            </a:r>
            <a:r>
              <a:rPr lang="en-US" altLang="en-US" sz="4400" dirty="0">
                <a:latin typeface="Calibri" pitchFamily="34" charset="0"/>
              </a:rPr>
              <a:t>and A. </a:t>
            </a:r>
            <a:r>
              <a:rPr lang="en-US" altLang="en-US" sz="4400" dirty="0" err="1" smtClean="0">
                <a:latin typeface="Calibri" pitchFamily="34" charset="0"/>
              </a:rPr>
              <a:t>Stankovic</a:t>
            </a:r>
            <a:r>
              <a:rPr lang="en-US" altLang="en-US" sz="4400" dirty="0" smtClean="0">
                <a:latin typeface="Calibri" pitchFamily="34" charset="0"/>
              </a:rPr>
              <a:t>  Tufts University</a:t>
            </a:r>
            <a:endParaRPr lang="en-US" altLang="en-US" sz="44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6725" y="4239428"/>
            <a:ext cx="2125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cs typeface="Times New Roman" panose="02020603050405020304" pitchFamily="18" charset="0"/>
              </a:rPr>
              <a:t>Robust PI controller design for SST using dynamic </a:t>
            </a:r>
            <a:r>
              <a:rPr lang="en-US" sz="5400" b="1" dirty="0" err="1" smtClean="0">
                <a:cs typeface="Times New Roman" panose="02020603050405020304" pitchFamily="18" charset="0"/>
              </a:rPr>
              <a:t>phasor</a:t>
            </a:r>
            <a:r>
              <a:rPr lang="en-US" sz="5400" b="1" dirty="0" smtClean="0">
                <a:cs typeface="Times New Roman" panose="02020603050405020304" pitchFamily="18" charset="0"/>
              </a:rPr>
              <a:t> model </a:t>
            </a:r>
            <a:endParaRPr lang="en-IN" sz="5400" b="1" dirty="0"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88335" y="5494204"/>
            <a:ext cx="9006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i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)  Linear Modular control over complex combined cascade control </a:t>
            </a:r>
          </a:p>
          <a:p>
            <a:r>
              <a:rPr lang="en-US" sz="4000" dirty="0" smtClean="0">
                <a:solidFill>
                  <a:srgbClr val="00B0F0"/>
                </a:solidFill>
                <a:cs typeface="Times New Roman" panose="02020603050405020304" pitchFamily="18" charset="0"/>
              </a:rPr>
              <a:t> (ii) </a:t>
            </a:r>
            <a:r>
              <a:rPr lang="en-US" sz="4000" dirty="0">
                <a:solidFill>
                  <a:srgbClr val="00B0F0"/>
                </a:solidFill>
                <a:cs typeface="Times New Roman" panose="02020603050405020304" pitchFamily="18" charset="0"/>
              </a:rPr>
              <a:t>DP-</a:t>
            </a:r>
            <a:r>
              <a:rPr lang="en-US" sz="4000" dirty="0" err="1">
                <a:solidFill>
                  <a:srgbClr val="00B0F0"/>
                </a:solidFill>
                <a:cs typeface="Times New Roman" panose="02020603050405020304" pitchFamily="18" charset="0"/>
              </a:rPr>
              <a:t>dq</a:t>
            </a:r>
            <a:r>
              <a:rPr lang="en-US" sz="4000" dirty="0">
                <a:solidFill>
                  <a:srgbClr val="00B0F0"/>
                </a:solidFill>
                <a:cs typeface="Times New Roman" panose="02020603050405020304" pitchFamily="18" charset="0"/>
              </a:rPr>
              <a:t> model for rectifier and inverter</a:t>
            </a:r>
            <a:endParaRPr lang="en-US" sz="4000" dirty="0" smtClean="0">
              <a:solidFill>
                <a:srgbClr val="00B0F0"/>
              </a:solidFill>
              <a:cs typeface="Times New Roman" panose="02020603050405020304" pitchFamily="18" charset="0"/>
            </a:endParaRPr>
          </a:p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(iii) Nested loop for rectifier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and inverter </a:t>
            </a:r>
            <a:endParaRPr lang="en-US" sz="4000" dirty="0" smtClean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4000" dirty="0" smtClean="0">
                <a:solidFill>
                  <a:srgbClr val="00B0F0"/>
                </a:solidFill>
                <a:cs typeface="Times New Roman" panose="02020603050405020304" pitchFamily="18" charset="0"/>
              </a:rPr>
              <a:t> (iv) Direct voltage control for DAB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23" y="17156308"/>
            <a:ext cx="7576231" cy="43269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2020" y="21171820"/>
            <a:ext cx="6202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+mj-lt"/>
              </a:rPr>
              <a:t>Fig</a:t>
            </a:r>
            <a:r>
              <a:rPr lang="en-US" sz="3600" dirty="0">
                <a:latin typeface="+mj-lt"/>
              </a:rPr>
              <a:t>. 5</a:t>
            </a:r>
            <a:r>
              <a:rPr lang="en-US" sz="3600" dirty="0" smtClean="0">
                <a:latin typeface="+mj-lt"/>
              </a:rPr>
              <a:t>: </a:t>
            </a:r>
            <a:r>
              <a:rPr lang="en-US" sz="3600" dirty="0">
                <a:latin typeface="+mj-lt"/>
              </a:rPr>
              <a:t>Magnitude </a:t>
            </a:r>
            <a:r>
              <a:rPr lang="en-US" sz="3600" dirty="0" smtClean="0">
                <a:latin typeface="+mj-lt"/>
              </a:rPr>
              <a:t>Plots for DAB </a:t>
            </a:r>
            <a:r>
              <a:rPr lang="en-US" sz="3600" dirty="0">
                <a:latin typeface="+mj-lt"/>
              </a:rPr>
              <a:t>showing effectiveness and </a:t>
            </a:r>
            <a:r>
              <a:rPr lang="en-US" sz="3600" dirty="0" smtClean="0">
                <a:latin typeface="+mj-lt"/>
              </a:rPr>
              <a:t>robustness of controller</a:t>
            </a:r>
            <a:endParaRPr lang="en-IN" sz="3600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78600" y="28880453"/>
            <a:ext cx="97851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cs typeface="Times New Roman" panose="02020603050405020304" pitchFamily="18" charset="0"/>
              </a:rPr>
              <a:t>Improvement in controller design</a:t>
            </a:r>
            <a:endParaRPr lang="en-IN" sz="5400" b="1" dirty="0"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1719" y="30095415"/>
            <a:ext cx="229475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rgbClr val="00B0F0"/>
                </a:solidFill>
              </a:rPr>
              <a:t>Considering the original nonlinear structure of the dynamic model, a nonlinear controller could </a:t>
            </a:r>
            <a:r>
              <a:rPr lang="en-US" sz="4000" dirty="0" smtClean="0">
                <a:solidFill>
                  <a:srgbClr val="00B0F0"/>
                </a:solidFill>
              </a:rPr>
              <a:t>be designed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Design </a:t>
            </a:r>
            <a:r>
              <a:rPr lang="en-IN" sz="4000" dirty="0">
                <a:solidFill>
                  <a:schemeClr val="accent6">
                    <a:lumMod val="75000"/>
                  </a:schemeClr>
                </a:solidFill>
              </a:rPr>
              <a:t>of the controller which can deal with the negative impedance destabilizing characteristics of power </a:t>
            </a:r>
            <a:r>
              <a:rPr lang="en-IN" sz="4000" dirty="0" smtClean="0">
                <a:solidFill>
                  <a:schemeClr val="accent6">
                    <a:lumMod val="75000"/>
                  </a:schemeClr>
                </a:solidFill>
              </a:rPr>
              <a:t>    electronic converters </a:t>
            </a:r>
            <a:r>
              <a:rPr lang="en-IN" sz="4000" dirty="0">
                <a:solidFill>
                  <a:schemeClr val="accent6">
                    <a:lumMod val="75000"/>
                  </a:schemeClr>
                </a:solidFill>
              </a:rPr>
              <a:t>behave as constant power loads (CPLs</a:t>
            </a:r>
            <a:r>
              <a:rPr lang="en-IN" sz="40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rgbClr val="00B0F0"/>
                </a:solidFill>
              </a:rPr>
              <a:t>Modification in controller design to support bidirectional power flow</a:t>
            </a:r>
            <a:endParaRPr lang="en-IN" sz="4000" dirty="0" smtClean="0">
              <a:solidFill>
                <a:srgbClr val="00B0F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IN" sz="4000" dirty="0" smtClean="0">
                <a:solidFill>
                  <a:schemeClr val="accent6">
                    <a:lumMod val="75000"/>
                  </a:schemeClr>
                </a:solidFill>
              </a:rPr>
              <a:t> Stability analysis with Model predictive controller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IN" sz="4000" dirty="0" smtClean="0">
                <a:solidFill>
                  <a:srgbClr val="00B0F0"/>
                </a:solidFill>
              </a:rPr>
              <a:t> The </a:t>
            </a:r>
            <a:r>
              <a:rPr lang="en-IN" sz="4000" dirty="0">
                <a:solidFill>
                  <a:srgbClr val="00B0F0"/>
                </a:solidFill>
              </a:rPr>
              <a:t>issue of synchronization and </a:t>
            </a:r>
            <a:r>
              <a:rPr lang="en-IN" sz="4000" dirty="0" smtClean="0">
                <a:solidFill>
                  <a:srgbClr val="00B0F0"/>
                </a:solidFill>
              </a:rPr>
              <a:t>voltage stability </a:t>
            </a:r>
            <a:r>
              <a:rPr lang="en-IN" sz="4000" dirty="0">
                <a:solidFill>
                  <a:srgbClr val="00B0F0"/>
                </a:solidFill>
              </a:rPr>
              <a:t>with multiple SST’s in a </a:t>
            </a:r>
            <a:r>
              <a:rPr lang="en-IN" sz="4000" dirty="0" err="1">
                <a:solidFill>
                  <a:srgbClr val="00B0F0"/>
                </a:solidFill>
              </a:rPr>
              <a:t>microgrid</a:t>
            </a:r>
            <a:r>
              <a:rPr lang="en-IN" sz="4000" dirty="0">
                <a:solidFill>
                  <a:srgbClr val="00B0F0"/>
                </a:solidFill>
              </a:rPr>
              <a:t> can be </a:t>
            </a:r>
            <a:r>
              <a:rPr lang="en-IN" sz="4000" dirty="0" smtClean="0">
                <a:solidFill>
                  <a:srgbClr val="00B0F0"/>
                </a:solidFill>
              </a:rPr>
              <a:t>addressed through </a:t>
            </a:r>
            <a:r>
              <a:rPr lang="en-IN" sz="4000" dirty="0">
                <a:solidFill>
                  <a:srgbClr val="00B0F0"/>
                </a:solidFill>
              </a:rPr>
              <a:t>co-ordination of </a:t>
            </a:r>
            <a:r>
              <a:rPr lang="en-IN" sz="4000" dirty="0" smtClean="0">
                <a:solidFill>
                  <a:srgbClr val="00B0F0"/>
                </a:solidFill>
              </a:rPr>
              <a:t>controllers</a:t>
            </a:r>
            <a:endParaRPr lang="en-IN" sz="4000" dirty="0">
              <a:solidFill>
                <a:srgbClr val="00B0F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525180" y="34339437"/>
            <a:ext cx="157777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Key </a:t>
            </a:r>
            <a:r>
              <a:rPr lang="en-US" sz="4000" b="1" dirty="0" smtClean="0"/>
              <a:t>Properties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Small signal DP-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</a:rPr>
              <a:t>dq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 model for stages with AC/DC or DC/ AC interactions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err="1" smtClean="0">
                <a:solidFill>
                  <a:srgbClr val="00B0F0"/>
                </a:solidFill>
              </a:rPr>
              <a:t>Dq</a:t>
            </a:r>
            <a:r>
              <a:rPr lang="en-US" sz="4000" dirty="0" smtClean="0">
                <a:solidFill>
                  <a:srgbClr val="00B0F0"/>
                </a:solidFill>
              </a:rPr>
              <a:t> transformation to smoothen out small ripples in the output voltage waveform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err="1" smtClean="0">
                <a:solidFill>
                  <a:srgbClr val="00B0F0"/>
                </a:solidFill>
              </a:rPr>
              <a:t>Dq</a:t>
            </a:r>
            <a:r>
              <a:rPr lang="en-US" sz="4000" dirty="0" smtClean="0">
                <a:solidFill>
                  <a:srgbClr val="00B0F0"/>
                </a:solidFill>
              </a:rPr>
              <a:t> model facilitates control of active and reactive power components.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Loop shaping method for controller design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rgbClr val="00B0F0"/>
                </a:solidFill>
              </a:rPr>
              <a:t>Nested loop with faster current control and slower voltage control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Combined control through the modular control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rgbClr val="00B0F0"/>
                </a:solidFill>
              </a:rPr>
              <a:t>Robust control under parametric variations</a:t>
            </a:r>
            <a:endParaRPr lang="en-IN" sz="4000" dirty="0">
              <a:solidFill>
                <a:srgbClr val="00B0F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4170" y="36252477"/>
            <a:ext cx="155422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 smtClean="0">
                <a:solidFill>
                  <a:srgbClr val="00B0F0"/>
                </a:solidFill>
              </a:rPr>
              <a:t>DP-</a:t>
            </a:r>
            <a:r>
              <a:rPr lang="en-US" sz="4000" dirty="0" err="1" smtClean="0">
                <a:solidFill>
                  <a:srgbClr val="00B0F0"/>
                </a:solidFill>
              </a:rPr>
              <a:t>dq</a:t>
            </a:r>
            <a:r>
              <a:rPr lang="en-US" sz="4000" dirty="0" smtClean="0">
                <a:solidFill>
                  <a:srgbClr val="00B0F0"/>
                </a:solidFill>
              </a:rPr>
              <a:t> transformation allows use of PI over PR controller for inverter </a:t>
            </a:r>
            <a:r>
              <a:rPr lang="en-US" sz="4000" dirty="0" smtClean="0">
                <a:solidFill>
                  <a:srgbClr val="00B0F0"/>
                </a:solidFill>
              </a:rPr>
              <a:t>stage</a:t>
            </a:r>
            <a:endParaRPr lang="en-US" sz="4000" dirty="0">
              <a:solidFill>
                <a:srgbClr val="00B0F0"/>
              </a:solidFill>
            </a:endParaRPr>
          </a:p>
          <a:p>
            <a:pPr marL="501650" indent="-501650" algn="just">
              <a:buFont typeface="Arial" pitchFamily="34" charset="0"/>
              <a:buChar char="•"/>
              <a:defRPr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Robust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control design methods by exploiting simplicity of energy flow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    and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dissipation as a basis for effective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design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  <a:p>
            <a:pPr marL="471488" indent="-471488" algn="just">
              <a:buFont typeface="Arial" pitchFamily="34" charset="0"/>
              <a:buChar char="•"/>
              <a:defRPr/>
            </a:pPr>
            <a:r>
              <a:rPr lang="en-US" sz="4000" dirty="0" smtClean="0">
                <a:solidFill>
                  <a:srgbClr val="00B0F0"/>
                </a:solidFill>
              </a:rPr>
              <a:t>Port-controlled </a:t>
            </a:r>
            <a:r>
              <a:rPr lang="en-US" sz="4000" dirty="0">
                <a:solidFill>
                  <a:srgbClr val="00B0F0"/>
                </a:solidFill>
              </a:rPr>
              <a:t>Hamiltonian descriptions with hierarchical, multi-scale modeling at different levels of abstraction.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11355" y="16472159"/>
            <a:ext cx="1673782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just">
              <a:buAutoNum type="romanLcParenBoth"/>
            </a:pPr>
            <a:r>
              <a:rPr lang="en-US" sz="4000" dirty="0" smtClean="0">
                <a:solidFill>
                  <a:srgbClr val="00B0F0"/>
                </a:solidFill>
              </a:rPr>
              <a:t>High gain in low frequency region and low gain </a:t>
            </a:r>
            <a:r>
              <a:rPr lang="en-US" sz="4000" dirty="0">
                <a:solidFill>
                  <a:srgbClr val="00B0F0"/>
                </a:solidFill>
              </a:rPr>
              <a:t>in high frequency </a:t>
            </a:r>
            <a:r>
              <a:rPr lang="en-US" sz="4000" dirty="0" smtClean="0">
                <a:solidFill>
                  <a:srgbClr val="00B0F0"/>
                </a:solidFill>
              </a:rPr>
              <a:t>region </a:t>
            </a:r>
            <a:r>
              <a:rPr lang="en-US" sz="4000" dirty="0">
                <a:solidFill>
                  <a:srgbClr val="00B0F0"/>
                </a:solidFill>
              </a:rPr>
              <a:t>of loop transfer function</a:t>
            </a:r>
            <a:r>
              <a:rPr lang="en-US" sz="4000" dirty="0" smtClean="0">
                <a:solidFill>
                  <a:srgbClr val="00B0F0"/>
                </a:solidFill>
              </a:rPr>
              <a:t> shows the effective attenuation of load disturbances and measurement noise respectively.</a:t>
            </a:r>
          </a:p>
          <a:p>
            <a:pPr marL="857250" indent="-857250" algn="just">
              <a:buAutoNum type="romanLcParenBoth"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The steep slope of the magnitude plot of loop transfer function around the crossover frequency indicates robustness of the controller.</a:t>
            </a:r>
          </a:p>
          <a:p>
            <a:pPr marL="857250" indent="-857250" algn="just">
              <a:buAutoNum type="romanLcParenBoth"/>
            </a:pPr>
            <a:r>
              <a:rPr lang="en-US" sz="4000" dirty="0" smtClean="0">
                <a:solidFill>
                  <a:srgbClr val="00B0F0"/>
                </a:solidFill>
              </a:rPr>
              <a:t>The low gains of sensitivity and complimentary sensitivity transfer functions in low and high frequency regions respectively shows the effectiveness of the controller to the disturbances and noise.</a:t>
            </a:r>
          </a:p>
          <a:p>
            <a:pPr marL="857250" indent="-857250" algn="just">
              <a:buAutoNum type="romanLcParenBoth"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The peak of the load sensitivity curve at crossover frequency gives the limit for the maximum value of the integral gain.  </a:t>
            </a:r>
            <a:endParaRPr lang="en-IN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5563" y="15100689"/>
            <a:ext cx="8952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Fig.2 Nested loop control scheme for inverter</a:t>
            </a:r>
            <a:endParaRPr lang="en-IN" sz="3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350" y="11146506"/>
            <a:ext cx="13835895" cy="403295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3809185" y="15006708"/>
            <a:ext cx="6812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Fig.3 Control scheme of 3-stage SST</a:t>
            </a:r>
            <a:endParaRPr lang="en-IN" sz="3600" dirty="0"/>
          </a:p>
        </p:txBody>
      </p:sp>
      <p:sp>
        <p:nvSpPr>
          <p:cNvPr id="40" name="TextBox 39"/>
          <p:cNvSpPr txBox="1"/>
          <p:nvPr/>
        </p:nvSpPr>
        <p:spPr>
          <a:xfrm>
            <a:off x="22621535" y="25429785"/>
            <a:ext cx="9663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Fig.4 Flow Diagram for inverter controller design</a:t>
            </a:r>
            <a:endParaRPr lang="en-IN" sz="36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97169" y="26389839"/>
            <a:ext cx="4480832" cy="232444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8001" y="26064189"/>
            <a:ext cx="5343585" cy="283506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2069651" y="32781227"/>
            <a:ext cx="9266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Fig.8 Expanded </a:t>
            </a:r>
            <a:r>
              <a:rPr lang="en-US" sz="3600" dirty="0"/>
              <a:t>view of </a:t>
            </a:r>
            <a:r>
              <a:rPr lang="en-US" sz="3600" dirty="0" smtClean="0"/>
              <a:t>Fig 7 controller response</a:t>
            </a:r>
            <a:endParaRPr lang="en-IN" sz="3600" dirty="0"/>
          </a:p>
        </p:txBody>
      </p:sp>
      <p:sp>
        <p:nvSpPr>
          <p:cNvPr id="64" name="TextBox 63"/>
          <p:cNvSpPr txBox="1"/>
          <p:nvPr/>
        </p:nvSpPr>
        <p:spPr>
          <a:xfrm>
            <a:off x="10986094" y="23739672"/>
            <a:ext cx="4087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(a) Input grid voltage</a:t>
            </a:r>
            <a:endParaRPr lang="en-IN" sz="3600" dirty="0"/>
          </a:p>
        </p:txBody>
      </p:sp>
      <p:sp>
        <p:nvSpPr>
          <p:cNvPr id="69" name="TextBox 68"/>
          <p:cNvSpPr txBox="1"/>
          <p:nvPr/>
        </p:nvSpPr>
        <p:spPr>
          <a:xfrm>
            <a:off x="22017455" y="28810642"/>
            <a:ext cx="4434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(a</a:t>
            </a:r>
            <a:r>
              <a:rPr lang="en-US" sz="3600" dirty="0">
                <a:solidFill>
                  <a:srgbClr val="FF0000"/>
                </a:solidFill>
              </a:rPr>
              <a:t>) Rectifier </a:t>
            </a:r>
            <a:r>
              <a:rPr lang="en-US" sz="3600" dirty="0" smtClean="0">
                <a:solidFill>
                  <a:srgbClr val="FF0000"/>
                </a:solidFill>
              </a:rPr>
              <a:t>response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7402686" y="28899927"/>
            <a:ext cx="3656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(b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) ) DAB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response</a:t>
            </a:r>
            <a:endParaRPr lang="en-IN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4690627" y="32146655"/>
            <a:ext cx="4157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(c</a:t>
            </a:r>
            <a:r>
              <a:rPr lang="en-US" sz="3600" dirty="0">
                <a:solidFill>
                  <a:srgbClr val="00B0F0"/>
                </a:solidFill>
              </a:rPr>
              <a:t>) Inverter response </a:t>
            </a:r>
            <a:endParaRPr lang="en-IN" sz="3600" dirty="0">
              <a:solidFill>
                <a:srgbClr val="00B0F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1225187" y="27283738"/>
            <a:ext cx="3366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(c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DAB response</a:t>
            </a:r>
            <a:endParaRPr lang="en-IN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4" name="Content Placeholder 3"/>
          <p:cNvPicPr>
            <a:picLocks noChangeAspect="1"/>
          </p:cNvPicPr>
          <p:nvPr/>
        </p:nvPicPr>
        <p:blipFill>
          <a:blip r:embed="rId9"/>
          <a:srcRect t="-27461" b="-27461"/>
          <a:stretch>
            <a:fillRect/>
          </a:stretch>
        </p:blipFill>
        <p:spPr>
          <a:xfrm>
            <a:off x="632376" y="22290134"/>
            <a:ext cx="4486607" cy="276126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8508" y="22831357"/>
            <a:ext cx="5144565" cy="172723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858" y="25021507"/>
            <a:ext cx="4258571" cy="2224019"/>
          </a:xfrm>
          <a:prstGeom prst="rect">
            <a:avLst/>
          </a:prstGeom>
        </p:spPr>
      </p:pic>
      <p:pic>
        <p:nvPicPr>
          <p:cNvPr id="47" name="Content Placeholder 3"/>
          <p:cNvPicPr>
            <a:picLocks noChangeAspect="1"/>
          </p:cNvPicPr>
          <p:nvPr/>
        </p:nvPicPr>
        <p:blipFill>
          <a:blip r:embed="rId12"/>
          <a:srcRect l="6870" r="6870"/>
          <a:stretch>
            <a:fillRect/>
          </a:stretch>
        </p:blipFill>
        <p:spPr>
          <a:xfrm>
            <a:off x="5306837" y="25365911"/>
            <a:ext cx="4754593" cy="1733537"/>
          </a:xfrm>
          <a:prstGeom prst="rect">
            <a:avLst/>
          </a:prstGeom>
        </p:spPr>
      </p:pic>
      <p:pic>
        <p:nvPicPr>
          <p:cNvPr id="48" name="Content Placeholder 4"/>
          <p:cNvPicPr>
            <a:picLocks noChangeAspect="1"/>
          </p:cNvPicPr>
          <p:nvPr/>
        </p:nvPicPr>
        <p:blipFill>
          <a:blip r:embed="rId13"/>
          <a:srcRect t="-29876" b="-29876"/>
          <a:stretch>
            <a:fillRect/>
          </a:stretch>
        </p:blipFill>
        <p:spPr>
          <a:xfrm>
            <a:off x="16095738" y="22268262"/>
            <a:ext cx="4604768" cy="252581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93076" y="25279426"/>
            <a:ext cx="5415338" cy="205992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44885" y="27993696"/>
            <a:ext cx="10039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Fig.6 Uncontrolled response of the SST components </a:t>
            </a:r>
            <a:endParaRPr lang="en-IN" sz="3600" dirty="0"/>
          </a:p>
        </p:txBody>
      </p:sp>
      <p:sp>
        <p:nvSpPr>
          <p:cNvPr id="58" name="TextBox 57"/>
          <p:cNvSpPr txBox="1"/>
          <p:nvPr/>
        </p:nvSpPr>
        <p:spPr>
          <a:xfrm>
            <a:off x="10986094" y="28130823"/>
            <a:ext cx="10009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Fig.7 Controller response for input voltage  variation </a:t>
            </a:r>
            <a:endParaRPr lang="en-IN" sz="3600" dirty="0"/>
          </a:p>
        </p:txBody>
      </p:sp>
      <p:sp>
        <p:nvSpPr>
          <p:cNvPr id="60" name="TextBox 59"/>
          <p:cNvSpPr txBox="1"/>
          <p:nvPr/>
        </p:nvSpPr>
        <p:spPr>
          <a:xfrm>
            <a:off x="1067962" y="24341331"/>
            <a:ext cx="4087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(a) Input grid voltage</a:t>
            </a:r>
            <a:endParaRPr lang="en-IN" sz="3600" dirty="0">
              <a:solidFill>
                <a:srgbClr val="00B05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06246" y="27098778"/>
            <a:ext cx="4204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(d) Inverter response </a:t>
            </a:r>
            <a:endParaRPr lang="en-IN" sz="3600" dirty="0">
              <a:solidFill>
                <a:srgbClr val="00B0F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28532" y="27166877"/>
            <a:ext cx="3366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(c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DAB response</a:t>
            </a:r>
            <a:endParaRPr lang="en-IN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54569" y="24448658"/>
            <a:ext cx="4179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(b) </a:t>
            </a:r>
            <a:r>
              <a:rPr lang="en-US" sz="3600" dirty="0" smtClean="0">
                <a:solidFill>
                  <a:srgbClr val="FF0000"/>
                </a:solidFill>
              </a:rPr>
              <a:t>Rectifier response</a:t>
            </a:r>
            <a:endParaRPr lang="en-IN" sz="3600" dirty="0">
              <a:solidFill>
                <a:srgbClr val="FF0000"/>
              </a:solidFill>
            </a:endParaRPr>
          </a:p>
        </p:txBody>
      </p:sp>
      <p:pic>
        <p:nvPicPr>
          <p:cNvPr id="53" name="Content Placeholder 3"/>
          <p:cNvPicPr>
            <a:picLocks noChangeAspect="1"/>
          </p:cNvPicPr>
          <p:nvPr/>
        </p:nvPicPr>
        <p:blipFill>
          <a:blip r:embed="rId9"/>
          <a:srcRect t="-27461" b="-27461"/>
          <a:stretch>
            <a:fillRect/>
          </a:stretch>
        </p:blipFill>
        <p:spPr>
          <a:xfrm>
            <a:off x="10664213" y="22205028"/>
            <a:ext cx="4486607" cy="276126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6308351" y="24422100"/>
            <a:ext cx="4179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(b) </a:t>
            </a:r>
            <a:r>
              <a:rPr lang="en-US" sz="3600" dirty="0" smtClean="0">
                <a:solidFill>
                  <a:srgbClr val="FF0000"/>
                </a:solidFill>
              </a:rPr>
              <a:t>Rectifier response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308351" y="27389178"/>
            <a:ext cx="4204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(d) Inverter response </a:t>
            </a:r>
            <a:endParaRPr lang="en-IN" sz="3600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45968" y="10276973"/>
            <a:ext cx="14293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cs typeface="Times New Roman" panose="02020603050405020304" pitchFamily="18" charset="0"/>
              </a:rPr>
              <a:t>Loop shaping technique for PI controller design</a:t>
            </a:r>
            <a:endParaRPr lang="en-IN" sz="5400" b="1" dirty="0"/>
          </a:p>
        </p:txBody>
      </p:sp>
      <p:pic>
        <p:nvPicPr>
          <p:cNvPr id="72" name="Picture 10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2017" y="5462955"/>
            <a:ext cx="14351000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Rectangle 28"/>
          <p:cNvSpPr>
            <a:spLocks noChangeArrowheads="1"/>
          </p:cNvSpPr>
          <p:nvPr/>
        </p:nvSpPr>
        <p:spPr bwMode="auto">
          <a:xfrm>
            <a:off x="530106" y="8980539"/>
            <a:ext cx="119768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en-US" sz="36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Fig. 1 Schematic representation of Solid state transformer (SST)</a:t>
            </a:r>
            <a:endParaRPr lang="en-US" altLang="en-US" sz="3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07708" y="15657065"/>
            <a:ext cx="9926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/>
              <a:t>Validation with simulation </a:t>
            </a:r>
            <a:r>
              <a:rPr lang="en-US" sz="5400" b="1" dirty="0" smtClean="0"/>
              <a:t>results: </a:t>
            </a:r>
            <a:endParaRPr lang="en-US" sz="54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18600116" y="15849771"/>
            <a:ext cx="4809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With reference to Fig. 5: </a:t>
            </a:r>
            <a:endParaRPr lang="en-IN" sz="3600" dirty="0"/>
          </a:p>
        </p:txBody>
      </p:sp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845397"/>
              </p:ext>
            </p:extLst>
          </p:nvPr>
        </p:nvGraphicFramePr>
        <p:xfrm>
          <a:off x="14875862" y="5341281"/>
          <a:ext cx="2369414" cy="64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Equation" r:id="rId16" imgW="838080" imgH="228600" progId="Equation.3">
                  <p:embed/>
                </p:oleObj>
              </mc:Choice>
              <mc:Fallback>
                <p:oleObj name="Equation" r:id="rId16" imgW="838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5862" y="5341281"/>
                        <a:ext cx="2369414" cy="646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28"/>
          <p:cNvSpPr>
            <a:spLocks noChangeArrowheads="1"/>
          </p:cNvSpPr>
          <p:nvPr/>
        </p:nvSpPr>
        <p:spPr bwMode="auto">
          <a:xfrm>
            <a:off x="5343668" y="9510440"/>
            <a:ext cx="103728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en-US" sz="4000" dirty="0" smtClean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en-US" altLang="en-US" sz="40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4000" dirty="0" smtClean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X- </a:t>
            </a:r>
            <a:r>
              <a:rPr lang="en-US" altLang="en-US" sz="40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State </a:t>
            </a:r>
            <a:r>
              <a:rPr lang="en-US" altLang="en-US" sz="4000" dirty="0" smtClean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variables, U- </a:t>
            </a:r>
            <a:r>
              <a:rPr lang="en-US" altLang="en-US" sz="40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Switching </a:t>
            </a:r>
            <a:r>
              <a:rPr lang="en-US" altLang="en-US" sz="4000" dirty="0" smtClean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functions</a:t>
            </a:r>
            <a:endParaRPr lang="en-US" altLang="en-US" sz="4000" dirty="0">
              <a:solidFill>
                <a:srgbClr val="00B0F0"/>
              </a:solidFill>
            </a:endParaRPr>
          </a:p>
        </p:txBody>
      </p:sp>
      <p:pic>
        <p:nvPicPr>
          <p:cNvPr id="79" name="Picture 14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0683393" y="8567206"/>
            <a:ext cx="4038600" cy="125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761131"/>
              </p:ext>
            </p:extLst>
          </p:nvPr>
        </p:nvGraphicFramePr>
        <p:xfrm>
          <a:off x="15804526" y="9485500"/>
          <a:ext cx="7039704" cy="99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Equation" r:id="rId19" imgW="2781000" imgH="393480" progId="Equation.3">
                  <p:embed/>
                </p:oleObj>
              </mc:Choice>
              <mc:Fallback>
                <p:oleObj name="Equation" r:id="rId19" imgW="2781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04526" y="9485500"/>
                        <a:ext cx="7039704" cy="996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19707552" y="8863054"/>
            <a:ext cx="102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and</a:t>
            </a:r>
            <a:endParaRPr lang="en-IN" sz="3600" dirty="0"/>
          </a:p>
        </p:txBody>
      </p:sp>
      <p:sp>
        <p:nvSpPr>
          <p:cNvPr id="82" name="Down Arrow 14"/>
          <p:cNvSpPr>
            <a:spLocks noChangeArrowheads="1"/>
          </p:cNvSpPr>
          <p:nvPr/>
        </p:nvSpPr>
        <p:spPr bwMode="auto">
          <a:xfrm>
            <a:off x="15958653" y="6255774"/>
            <a:ext cx="285174" cy="2043623"/>
          </a:xfrm>
          <a:prstGeom prst="downArrow">
            <a:avLst>
              <a:gd name="adj1" fmla="val 50000"/>
              <a:gd name="adj2" fmla="val 4998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4389438" eaLnBrk="1" hangingPunct="1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10820192" y="24566491"/>
            <a:ext cx="4087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(a) Input grid voltage</a:t>
            </a:r>
            <a:endParaRPr lang="en-IN" sz="3600" dirty="0">
              <a:solidFill>
                <a:srgbClr val="00B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503576" y="10463863"/>
            <a:ext cx="6811029" cy="148042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5286" y="11747608"/>
            <a:ext cx="9587790" cy="33535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7237" y="25261656"/>
            <a:ext cx="5459904" cy="19295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967" y="29512116"/>
            <a:ext cx="7256352" cy="265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548</Words>
  <Application>Microsoft Office PowerPoint</Application>
  <PresentationFormat>Custom</PresentationFormat>
  <Paragraphs>60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Times New Roman</vt:lpstr>
      <vt:lpstr>Univers 45 Light</vt:lpstr>
      <vt:lpstr>Wingdings</vt:lpstr>
      <vt:lpstr>Office Theme</vt:lpstr>
      <vt:lpstr>Equation</vt:lpstr>
      <vt:lpstr>PowerPoint Presentation</vt:lpstr>
    </vt:vector>
  </TitlesOfParts>
  <Company>NCSU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Landon Mackey</dc:creator>
  <cp:lastModifiedBy>Monika</cp:lastModifiedBy>
  <cp:revision>70</cp:revision>
  <dcterms:created xsi:type="dcterms:W3CDTF">2015-12-21T14:08:36Z</dcterms:created>
  <dcterms:modified xsi:type="dcterms:W3CDTF">2016-05-17T18:54:51Z</dcterms:modified>
</cp:coreProperties>
</file>